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3A013-7637-C946-B8B1-9901DA317439}" type="datetimeFigureOut">
              <a:rPr lang="en-US" smtClean="0"/>
              <a:t>5/17/12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621DC-DA19-FC48-825D-A9B9C7A12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1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7E7292-4006-5C4C-8580-84712CDAE67E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63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9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8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29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4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00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4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43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2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7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5CD8B-866A-DF48-84BC-EEEEB307A295}" type="datetimeFigureOut">
              <a:rPr lang="en-US" smtClean="0"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36D26-37F0-0744-9755-07BF046F8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18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fdl.noaa.gov/visualization-gallery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80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513013"/>
            <a:ext cx="8788400" cy="21685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What is the most potent green house gas?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Start going over the online research</a:t>
            </a:r>
          </a:p>
          <a:p>
            <a:pPr lvl="1">
              <a:defRPr/>
            </a:pPr>
            <a:r>
              <a:rPr lang="en-US" dirty="0" smtClean="0"/>
              <a:t>Test / Study guide - Friday</a:t>
            </a:r>
          </a:p>
        </p:txBody>
      </p:sp>
    </p:spTree>
    <p:extLst>
      <p:ext uri="{BB962C8B-B14F-4D97-AF65-F5344CB8AC3E}">
        <p14:creationId xmlns:p14="http://schemas.microsoft.com/office/powerpoint/2010/main" val="444600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07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This lecture will help you understand: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1938" y="1395413"/>
            <a:ext cx="4332287" cy="4878387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The Earth</a:t>
            </a:r>
            <a:r>
              <a:rPr lang="ja-JP" altLang="en-US" smtClean="0">
                <a:latin typeface="Arial"/>
                <a:cs typeface="+mn-cs"/>
              </a:rPr>
              <a:t>’</a:t>
            </a:r>
            <a:r>
              <a:rPr lang="en-US" smtClean="0">
                <a:cs typeface="+mn-cs"/>
              </a:rPr>
              <a:t>s climate system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Human influences on the atmosphere and climate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Methods of climate research 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Impacts of global climate change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Ways we can respond to climate change </a:t>
            </a:r>
          </a:p>
          <a:p>
            <a:pPr eaLnBrk="1" hangingPunct="1">
              <a:defRPr/>
            </a:pPr>
            <a:endParaRPr lang="en-US" sz="1300" smtClean="0">
              <a:cs typeface="+mn-cs"/>
            </a:endParaRPr>
          </a:p>
        </p:txBody>
      </p:sp>
      <p:pic>
        <p:nvPicPr>
          <p:cNvPr id="15363" name="Picture 6" descr="18_00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81200"/>
            <a:ext cx="39624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885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10731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Central Case:  Rising seas may flood the Maldives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5370513" cy="44481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Visiting tourists think of the Maldives Islands in the Indian Ocean as paradise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The islands could be submerged by rising seas accompanying global climate change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The government has already evacuated residents from of the lowest-lying islands</a:t>
            </a:r>
          </a:p>
          <a:p>
            <a:pPr eaLnBrk="1" hangingPunct="1">
              <a:buFont typeface="Times New Roman" charset="0"/>
              <a:buNone/>
              <a:defRPr/>
            </a:pPr>
            <a:endParaRPr lang="en-US" smtClean="0">
              <a:cs typeface="+mn-cs"/>
            </a:endParaRPr>
          </a:p>
        </p:txBody>
      </p:sp>
      <p:pic>
        <p:nvPicPr>
          <p:cNvPr id="16387" name="Picture 5" descr="18_00-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76400"/>
            <a:ext cx="2974975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53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Our dynamic climate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263650"/>
            <a:ext cx="8788400" cy="46672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Climate influences everything around us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The Fourth Assessment Report of the Intergovernmental Panel on Climate Change (IPCC) made it clear that:</a:t>
            </a:r>
          </a:p>
          <a:p>
            <a:pPr lvl="1" eaLnBrk="1" hangingPunct="1">
              <a:defRPr/>
            </a:pPr>
            <a:r>
              <a:rPr lang="en-US" b="1" dirty="0" smtClean="0"/>
              <a:t>Climate is changing, we are the cause, and this change is already exerting impacts that will become increasingly severe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Al Gore</a:t>
            </a:r>
            <a:r>
              <a:rPr lang="ja-JP" altLang="en-US" dirty="0" smtClean="0">
                <a:latin typeface="Arial"/>
                <a:cs typeface="+mn-cs"/>
              </a:rPr>
              <a:t>’</a:t>
            </a:r>
            <a:r>
              <a:rPr lang="en-US" dirty="0" smtClean="0">
                <a:cs typeface="+mn-cs"/>
              </a:rPr>
              <a:t>s movie </a:t>
            </a:r>
            <a:r>
              <a:rPr lang="en-US" i="1" dirty="0" smtClean="0">
                <a:cs typeface="+mn-cs"/>
              </a:rPr>
              <a:t>An Inconvenient Truth </a:t>
            </a:r>
            <a:r>
              <a:rPr lang="en-US" dirty="0" smtClean="0">
                <a:cs typeface="+mn-cs"/>
              </a:rPr>
              <a:t>has been seen by millions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Climate change is the fastest-moving area of environmental science today</a:t>
            </a:r>
          </a:p>
        </p:txBody>
      </p:sp>
    </p:spTree>
    <p:extLst>
      <p:ext uri="{BB962C8B-B14F-4D97-AF65-F5344CB8AC3E}">
        <p14:creationId xmlns:p14="http://schemas.microsoft.com/office/powerpoint/2010/main" val="2497674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5365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is climate change?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95463"/>
            <a:ext cx="8458200" cy="3268662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smtClean="0">
                <a:cs typeface="+mn-cs"/>
              </a:rPr>
              <a:t>Climate</a:t>
            </a:r>
            <a:r>
              <a:rPr lang="en-US" sz="2400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z="2400" smtClean="0"/>
              <a:t>an area</a:t>
            </a:r>
            <a:r>
              <a:rPr lang="ja-JP" altLang="en-US" sz="2400" smtClean="0">
                <a:latin typeface="Arial"/>
              </a:rPr>
              <a:t>’</a:t>
            </a:r>
            <a:r>
              <a:rPr lang="en-US" sz="2400" smtClean="0"/>
              <a:t>s long-term atmospheric conditions</a:t>
            </a:r>
          </a:p>
          <a:p>
            <a:pPr lvl="1" eaLnBrk="1" hangingPunct="1">
              <a:defRPr/>
            </a:pPr>
            <a:r>
              <a:rPr lang="en-US" sz="2400" smtClean="0"/>
              <a:t>Temperature, moisture content, wind, precipitation, etc.  </a:t>
            </a:r>
          </a:p>
          <a:p>
            <a:pPr eaLnBrk="1" hangingPunct="1">
              <a:defRPr/>
            </a:pPr>
            <a:r>
              <a:rPr lang="en-US" sz="2400" b="1" smtClean="0">
                <a:cs typeface="+mn-cs"/>
              </a:rPr>
              <a:t>Weather</a:t>
            </a:r>
            <a:r>
              <a:rPr lang="en-US" sz="2400" i="1" smtClean="0">
                <a:cs typeface="+mn-cs"/>
              </a:rPr>
              <a:t> </a:t>
            </a:r>
            <a:r>
              <a:rPr lang="en-US" sz="2400" smtClean="0">
                <a:cs typeface="+mn-cs"/>
              </a:rPr>
              <a:t>= </a:t>
            </a:r>
          </a:p>
          <a:p>
            <a:pPr lvl="1" eaLnBrk="1" hangingPunct="1">
              <a:defRPr/>
            </a:pPr>
            <a:r>
              <a:rPr lang="en-US" sz="2400" smtClean="0"/>
              <a:t>conditions at localized sites over hours or days</a:t>
            </a:r>
          </a:p>
          <a:p>
            <a:pPr eaLnBrk="1" hangingPunct="1">
              <a:defRPr/>
            </a:pPr>
            <a:endParaRPr lang="en-US" sz="2400" smtClean="0">
              <a:cs typeface="+mn-cs"/>
            </a:endParaRPr>
          </a:p>
          <a:p>
            <a:pPr eaLnBrk="1" hangingPunct="1">
              <a:buFont typeface="Times New Roman" charset="0"/>
              <a:buNone/>
              <a:defRPr/>
            </a:pPr>
            <a:endParaRPr lang="en-US" sz="240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3625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308100"/>
            <a:ext cx="8788400" cy="457835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cs typeface="+mn-cs"/>
              </a:rPr>
              <a:t>Global climate change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describes trends and variations in Earth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climate</a:t>
            </a:r>
          </a:p>
          <a:p>
            <a:pPr lvl="1" eaLnBrk="1" hangingPunct="1">
              <a:defRPr/>
            </a:pPr>
            <a:r>
              <a:rPr lang="en-US" smtClean="0"/>
              <a:t>Temperature, precipitation, storm frequency</a:t>
            </a:r>
          </a:p>
          <a:p>
            <a:pPr eaLnBrk="1" hangingPunct="1">
              <a:defRPr/>
            </a:pPr>
            <a:r>
              <a:rPr lang="en-US" b="1" smtClean="0">
                <a:cs typeface="+mn-cs"/>
              </a:rPr>
              <a:t>Global warming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an increase in Earth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average temperature</a:t>
            </a:r>
          </a:p>
          <a:p>
            <a:pPr lvl="1" eaLnBrk="1" hangingPunct="1">
              <a:defRPr/>
            </a:pPr>
            <a:r>
              <a:rPr lang="en-US" smtClean="0"/>
              <a:t>Earth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climate has varied naturally through time</a:t>
            </a:r>
          </a:p>
          <a:p>
            <a:pPr lvl="1" eaLnBrk="1" hangingPunct="1">
              <a:defRPr/>
            </a:pPr>
            <a:r>
              <a:rPr lang="en-US" smtClean="0"/>
              <a:t>The rapid climatic changes taking place now are due to human activity: fossil fuels, combustion, and deforestation</a:t>
            </a:r>
          </a:p>
        </p:txBody>
      </p:sp>
    </p:spTree>
    <p:extLst>
      <p:ext uri="{BB962C8B-B14F-4D97-AF65-F5344CB8AC3E}">
        <p14:creationId xmlns:p14="http://schemas.microsoft.com/office/powerpoint/2010/main" val="74584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8915400" cy="503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000" smtClean="0">
                <a:cs typeface="+mj-cs"/>
              </a:rPr>
              <a:t>What are 3 important factors that affect climate?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6425"/>
            <a:ext cx="7772400" cy="615315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>
                <a:cs typeface="+mn-cs"/>
              </a:rPr>
              <a:t>Sun, Oceans and Atmosphere</a:t>
            </a:r>
          </a:p>
          <a:p>
            <a:pPr eaLnBrk="1" hangingPunct="1">
              <a:defRPr/>
            </a:pPr>
            <a:r>
              <a:rPr lang="en-US" sz="2400" smtClean="0">
                <a:cs typeface="+mn-cs"/>
              </a:rPr>
              <a:t>The Sun and atmosphere keep the Earth warm </a:t>
            </a:r>
          </a:p>
          <a:p>
            <a:pPr eaLnBrk="1" hangingPunct="1">
              <a:defRPr/>
            </a:pPr>
            <a:r>
              <a:rPr lang="en-US" sz="2400" u="sng" smtClean="0">
                <a:cs typeface="+mn-cs"/>
              </a:rPr>
              <a:t>The Sun</a:t>
            </a:r>
            <a:r>
              <a:rPr lang="en-US" sz="2400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z="2400" smtClean="0"/>
              <a:t>without it, the Earth would be dark and frozen</a:t>
            </a:r>
          </a:p>
          <a:p>
            <a:pPr lvl="1" eaLnBrk="1" hangingPunct="1">
              <a:defRPr/>
            </a:pPr>
            <a:r>
              <a:rPr lang="en-US" sz="2400" smtClean="0"/>
              <a:t>Also supplies most of our planet</a:t>
            </a:r>
            <a:r>
              <a:rPr lang="ja-JP" altLang="en-US" sz="2400" smtClean="0">
                <a:latin typeface="Arial"/>
              </a:rPr>
              <a:t>’</a:t>
            </a:r>
            <a:r>
              <a:rPr lang="en-US" sz="2400" smtClean="0"/>
              <a:t>s energy</a:t>
            </a:r>
          </a:p>
          <a:p>
            <a:pPr eaLnBrk="1" hangingPunct="1">
              <a:defRPr/>
            </a:pPr>
            <a:r>
              <a:rPr lang="en-US" sz="2400" u="sng" smtClean="0">
                <a:cs typeface="+mn-cs"/>
              </a:rPr>
              <a:t>The atmosphere</a:t>
            </a:r>
            <a:r>
              <a:rPr lang="en-US" sz="2400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z="2400" smtClean="0"/>
              <a:t>without it, the Earth</a:t>
            </a:r>
            <a:r>
              <a:rPr lang="ja-JP" altLang="en-US" sz="2400" smtClean="0">
                <a:latin typeface="Arial"/>
              </a:rPr>
              <a:t>’</a:t>
            </a:r>
            <a:r>
              <a:rPr lang="en-US" sz="2400" smtClean="0"/>
              <a:t>s temperature would be much colder</a:t>
            </a:r>
          </a:p>
          <a:p>
            <a:pPr lvl="1" eaLnBrk="1" hangingPunct="1">
              <a:defRPr/>
            </a:pPr>
            <a:r>
              <a:rPr lang="en-US" sz="2400" smtClean="0"/>
              <a:t>Earth</a:t>
            </a:r>
            <a:r>
              <a:rPr lang="ja-JP" altLang="en-US" sz="2400" smtClean="0">
                <a:latin typeface="Arial"/>
              </a:rPr>
              <a:t>’</a:t>
            </a:r>
            <a:r>
              <a:rPr lang="en-US" sz="2400" smtClean="0"/>
              <a:t>s atmosphere, clouds, land, ice, and water absorb 70% of incoming solar radiation</a:t>
            </a:r>
          </a:p>
          <a:p>
            <a:pPr eaLnBrk="1" hangingPunct="1">
              <a:defRPr/>
            </a:pPr>
            <a:r>
              <a:rPr lang="en-US" sz="2400" u="sng" smtClean="0">
                <a:cs typeface="+mn-cs"/>
              </a:rPr>
              <a:t>The oceans</a:t>
            </a:r>
            <a:r>
              <a:rPr lang="en-US" sz="2400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z="2400" smtClean="0"/>
              <a:t>shape climate by storing and transporting heat and moisture</a:t>
            </a:r>
          </a:p>
          <a:p>
            <a:pPr lvl="3" eaLnBrk="1" hangingPunct="1">
              <a:buFont typeface="Times New Roman" charset="0"/>
              <a:buNone/>
              <a:defRPr/>
            </a:pPr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894037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The fate of solar radiation</a:t>
            </a:r>
          </a:p>
        </p:txBody>
      </p:sp>
      <p:pic>
        <p:nvPicPr>
          <p:cNvPr id="67588" name="Picture 4" descr="18_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892175"/>
            <a:ext cx="8382000" cy="59658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58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05800" cy="10731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Greenhouse gases warm the lower atmosphere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60500"/>
            <a:ext cx="8610600" cy="4622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As Earth</a:t>
            </a:r>
            <a:r>
              <a:rPr lang="ja-JP" altLang="en-US" dirty="0" smtClean="0">
                <a:latin typeface="Arial"/>
                <a:cs typeface="+mn-cs"/>
              </a:rPr>
              <a:t>’</a:t>
            </a:r>
            <a:r>
              <a:rPr lang="en-US" dirty="0" smtClean="0">
                <a:cs typeface="+mn-cs"/>
              </a:rPr>
              <a:t>s surface absorbs solar radiation, the surface increases in temperature and emits infrared radiation </a:t>
            </a:r>
          </a:p>
          <a:p>
            <a:pPr eaLnBrk="1" hangingPunct="1">
              <a:defRPr/>
            </a:pPr>
            <a:r>
              <a:rPr lang="en-US" b="1" u="sng" dirty="0" smtClean="0">
                <a:cs typeface="+mn-cs"/>
              </a:rPr>
              <a:t>Greenhouse gases</a:t>
            </a:r>
            <a:r>
              <a:rPr lang="en-US" u="sng" dirty="0" smtClean="0">
                <a:cs typeface="+mn-cs"/>
              </a:rPr>
              <a:t> </a:t>
            </a:r>
            <a:r>
              <a:rPr lang="en-US" dirty="0" smtClean="0">
                <a:cs typeface="+mn-cs"/>
              </a:rPr>
              <a:t>= </a:t>
            </a:r>
          </a:p>
          <a:p>
            <a:pPr lvl="1" eaLnBrk="1" hangingPunct="1">
              <a:defRPr/>
            </a:pPr>
            <a:r>
              <a:rPr lang="en-US" dirty="0" smtClean="0"/>
              <a:t>atmospheric gases that absorb infrared radiation</a:t>
            </a:r>
          </a:p>
          <a:p>
            <a:pPr lvl="1" eaLnBrk="1" hangingPunct="1">
              <a:defRPr/>
            </a:pPr>
            <a:r>
              <a:rPr lang="en-US" dirty="0" smtClean="0"/>
              <a:t>Water vapor		-Carbon dioxide</a:t>
            </a:r>
          </a:p>
          <a:p>
            <a:pPr lvl="1" eaLnBrk="1" hangingPunct="1">
              <a:defRPr/>
            </a:pPr>
            <a:r>
              <a:rPr lang="en-US" dirty="0" smtClean="0"/>
              <a:t>Ozone			-Nitrous Oxide</a:t>
            </a:r>
          </a:p>
          <a:p>
            <a:pPr lvl="1" eaLnBrk="1" hangingPunct="1">
              <a:defRPr/>
            </a:pPr>
            <a:r>
              <a:rPr lang="en-US" dirty="0" smtClean="0"/>
              <a:t>Methane		-chlorofluorocarbons (CFCs)</a:t>
            </a:r>
          </a:p>
          <a:p>
            <a:pPr lvl="1" eaLnBrk="1" hangingPunct="1">
              <a:defRPr/>
            </a:pPr>
            <a:r>
              <a:rPr lang="en-US" dirty="0" smtClean="0"/>
              <a:t>Greenhouse gases differ in their ability to warm the troposphere and surface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8001000" y="3352800"/>
            <a:ext cx="838200" cy="1371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740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308100"/>
            <a:ext cx="8788400" cy="45783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  <a:hlinkClick r:id="rId2"/>
              </a:rPr>
              <a:t>http://www.gfdl.noaa.gov/visualization-gallery</a:t>
            </a:r>
            <a:endParaRPr lang="en-US" smtClean="0">
              <a:cs typeface="+mn-cs"/>
            </a:endParaRP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NOAA Ed Sampler CD</a:t>
            </a:r>
          </a:p>
          <a:p>
            <a:pPr lvl="1" eaLnBrk="1" hangingPunct="1">
              <a:defRPr/>
            </a:pPr>
            <a:r>
              <a:rPr lang="en-US" smtClean="0"/>
              <a:t>D:\oceanservice.noaa.gov\education\yos\multimedia\sphere_04_q3_w_intro.mpeg</a:t>
            </a:r>
          </a:p>
          <a:p>
            <a:pPr lvl="1" eaLnBrk="1" hangingPunct="1">
              <a:defRPr/>
            </a:pPr>
            <a:r>
              <a:rPr lang="en-US" smtClean="0"/>
              <a:t>D:\oceanservice.noaa.gov\education\yos\multimedia\NOAA_GFDL-arctic-seaice.mov</a:t>
            </a:r>
          </a:p>
          <a:p>
            <a:pPr lvl="1" eaLnBrk="1" hangingPunct="1">
              <a:defRPr/>
            </a:pPr>
            <a:endParaRPr lang="en-US" smtClean="0"/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a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799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Most abundant GHG?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405063"/>
            <a:ext cx="8788400" cy="2384425"/>
          </a:xfrm>
        </p:spPr>
        <p:txBody>
          <a:bodyPr>
            <a:normAutofit lnSpcReduction="10000"/>
          </a:bodyPr>
          <a:lstStyle/>
          <a:p>
            <a:pPr marL="342900" lvl="1" indent="-342900" eaLnBrk="1" hangingPunct="1">
              <a:buClr>
                <a:srgbClr val="006600"/>
              </a:buClr>
              <a:buFont typeface="Times New Roman" charset="0"/>
              <a:buChar char="•"/>
              <a:defRPr/>
            </a:pPr>
            <a:r>
              <a:rPr lang="en-US" dirty="0" smtClean="0"/>
              <a:t>Water vapor </a:t>
            </a:r>
          </a:p>
          <a:p>
            <a:pPr marL="342900" lvl="1" indent="-342900" eaLnBrk="1" hangingPunct="1">
              <a:buClr>
                <a:srgbClr val="006600"/>
              </a:buClr>
              <a:buFont typeface="Times New Roman" charset="0"/>
              <a:buChar char="•"/>
              <a:defRPr/>
            </a:pPr>
            <a:r>
              <a:rPr lang="en-US" dirty="0" smtClean="0"/>
              <a:t>Most abundant GHG – contributes most to greenhouse effect.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But, since it’s concentrations haven’t changed, it’s not viewed as a driving factor in climate change.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33400" y="2286000"/>
            <a:ext cx="27432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75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The greenhouse effect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993900"/>
            <a:ext cx="8788400" cy="32083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dirty="0" smtClean="0">
                <a:cs typeface="+mn-cs"/>
              </a:rPr>
              <a:t>After absorbing radiation, greenhouse gases re-emit infrared energy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 smtClean="0"/>
              <a:t>Some energy is lost to space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/>
              <a:t>Greenhouse effect</a:t>
            </a:r>
            <a:r>
              <a:rPr lang="en-US" dirty="0" smtClean="0"/>
              <a:t> =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dirty="0" smtClean="0"/>
              <a:t>some energy travels back downward, warming the atmosphere and planet</a:t>
            </a:r>
            <a:r>
              <a:rPr lang="ja-JP" altLang="en-US" dirty="0" smtClean="0">
                <a:latin typeface="Arial"/>
              </a:rPr>
              <a:t>’</a:t>
            </a:r>
            <a:r>
              <a:rPr lang="en-US" dirty="0" smtClean="0"/>
              <a:t>s surface</a:t>
            </a:r>
            <a:endParaRPr lang="en-US" i="1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506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Greenhouse gases not equal in potency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725488"/>
            <a:ext cx="8788400" cy="5743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>
                <a:cs typeface="+mn-cs"/>
              </a:rPr>
              <a:t>Global potential</a:t>
            </a:r>
            <a:r>
              <a:rPr lang="en-US" dirty="0" smtClean="0">
                <a:cs typeface="+mn-cs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 smtClean="0"/>
              <a:t>the relative ability of one molecule of a given greenhouse gas to contribute to warming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 smtClean="0"/>
              <a:t>Expressed in relation to carbon dioxide (potential = 1)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Relative Heat Trapping Ability</a:t>
            </a:r>
            <a:r>
              <a:rPr lang="en-US" dirty="0" smtClean="0">
                <a:cs typeface="+mn-cs"/>
              </a:rPr>
              <a:t>:</a:t>
            </a:r>
          </a:p>
          <a:p>
            <a:pPr lvl="1" eaLnBrk="1" hangingPunct="1">
              <a:defRPr/>
            </a:pPr>
            <a:r>
              <a:rPr lang="en-US" dirty="0" smtClean="0"/>
              <a:t>Carbon dioxide = 1</a:t>
            </a:r>
          </a:p>
          <a:p>
            <a:pPr lvl="1" eaLnBrk="1" hangingPunct="1">
              <a:defRPr/>
            </a:pPr>
            <a:r>
              <a:rPr lang="en-US" dirty="0" smtClean="0"/>
              <a:t>Methane = 23</a:t>
            </a:r>
          </a:p>
          <a:p>
            <a:pPr lvl="1" eaLnBrk="1" hangingPunct="1">
              <a:defRPr/>
            </a:pPr>
            <a:r>
              <a:rPr lang="en-US" dirty="0" smtClean="0"/>
              <a:t>Nitrous Oxides = 296</a:t>
            </a:r>
          </a:p>
          <a:p>
            <a:pPr lvl="1" eaLnBrk="1" hangingPunct="1">
              <a:defRPr/>
            </a:pPr>
            <a:r>
              <a:rPr lang="en-US" dirty="0" smtClean="0"/>
              <a:t>CFC’s (</a:t>
            </a:r>
            <a:r>
              <a:rPr lang="en-US" dirty="0" err="1" smtClean="0"/>
              <a:t>Hydrochlorofluorocarbons</a:t>
            </a:r>
            <a:r>
              <a:rPr lang="en-US" dirty="0" smtClean="0"/>
              <a:t>) = 12,000 </a:t>
            </a:r>
          </a:p>
          <a:p>
            <a:pPr lvl="2" eaLnBrk="1" hangingPunct="1">
              <a:defRPr/>
            </a:pPr>
            <a:r>
              <a:rPr lang="en-US" dirty="0" smtClean="0"/>
              <a:t>These are the most potent greenhouse gasses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245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0962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800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364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750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58200" cy="5365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Carbon dioxide is of primary concern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62000"/>
            <a:ext cx="5334000" cy="444817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Not the most potent greenhouse gas, but it is extremely abundant</a:t>
            </a:r>
          </a:p>
          <a:p>
            <a:pPr lvl="1" eaLnBrk="1" hangingPunct="1">
              <a:defRPr/>
            </a:pPr>
            <a:r>
              <a:rPr lang="en-US" smtClean="0"/>
              <a:t>The major contributor to global warming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Human activities have boosted atmospheric concentrations from 280 parts per million (ppm) to 383 ppm</a:t>
            </a:r>
          </a:p>
          <a:p>
            <a:pPr lvl="1" eaLnBrk="1" hangingPunct="1">
              <a:defRPr/>
            </a:pPr>
            <a:r>
              <a:rPr lang="en-US" smtClean="0"/>
              <a:t>To their highest levels in more than 650,000 years</a:t>
            </a:r>
          </a:p>
        </p:txBody>
      </p:sp>
      <p:pic>
        <p:nvPicPr>
          <p:cNvPr id="27651" name="Picture 5" descr="18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1524000"/>
            <a:ext cx="36798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809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28675" name="Picture 4" descr="18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630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564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Keeling Curve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945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4201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796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caused levels  of CO</a:t>
            </a:r>
            <a:r>
              <a:rPr lang="en-US" baseline="-25000" smtClean="0">
                <a:cs typeface="+mj-cs"/>
              </a:rPr>
              <a:t>2</a:t>
            </a:r>
            <a:r>
              <a:rPr lang="en-US" smtClean="0">
                <a:cs typeface="+mj-cs"/>
              </a:rPr>
              <a:t> to increase?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009650"/>
            <a:ext cx="8788400" cy="517525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Burned </a:t>
            </a:r>
            <a:r>
              <a:rPr lang="en-US" u="sng" smtClean="0">
                <a:cs typeface="+mn-cs"/>
              </a:rPr>
              <a:t>fossil fuels</a:t>
            </a:r>
            <a:r>
              <a:rPr lang="en-US" smtClean="0">
                <a:cs typeface="+mn-cs"/>
              </a:rPr>
              <a:t> in our homes, factories, and automobiles </a:t>
            </a:r>
          </a:p>
          <a:p>
            <a:pPr lvl="1" eaLnBrk="1" hangingPunct="1">
              <a:defRPr/>
            </a:pPr>
            <a:r>
              <a:rPr lang="en-US" smtClean="0"/>
              <a:t>Transferred large amounts of carbon dioxide from lithospheric reservoirs into the atmosphere </a:t>
            </a:r>
          </a:p>
          <a:p>
            <a:pPr lvl="1" eaLnBrk="1" hangingPunct="1">
              <a:defRPr/>
            </a:pPr>
            <a:r>
              <a:rPr lang="en-US" smtClean="0"/>
              <a:t>The main reason atmospheric carbon dioxide concentrations have increased so dramatically</a:t>
            </a:r>
          </a:p>
          <a:p>
            <a:pPr eaLnBrk="1" hangingPunct="1">
              <a:defRPr/>
            </a:pPr>
            <a:r>
              <a:rPr lang="en-US" u="sng" smtClean="0">
                <a:cs typeface="+mn-cs"/>
              </a:rPr>
              <a:t>Deforestation</a:t>
            </a:r>
            <a:r>
              <a:rPr lang="en-US" smtClean="0">
                <a:cs typeface="+mn-cs"/>
              </a:rPr>
              <a:t> has contributed to rising atmospheric CO</a:t>
            </a:r>
            <a:r>
              <a:rPr lang="en-US" baseline="-25000" smtClean="0">
                <a:cs typeface="+mn-cs"/>
              </a:rPr>
              <a:t>2</a:t>
            </a:r>
            <a:r>
              <a:rPr lang="en-US" smtClean="0">
                <a:cs typeface="+mn-cs"/>
              </a:rPr>
              <a:t> concentration</a:t>
            </a:r>
          </a:p>
          <a:p>
            <a:pPr lvl="1" eaLnBrk="1" hangingPunct="1">
              <a:defRPr/>
            </a:pPr>
            <a:r>
              <a:rPr lang="en-US" smtClean="0"/>
              <a:t>Forests serve as sinks for recently active carbon</a:t>
            </a:r>
          </a:p>
          <a:p>
            <a:pPr lvl="1" eaLnBrk="1" hangingPunct="1">
              <a:defRPr/>
            </a:pPr>
            <a:r>
              <a:rPr lang="en-US" smtClean="0"/>
              <a:t>Their removal reduces the biosphere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ability to absorb carbon dioxide from the atmosphere</a:t>
            </a:r>
          </a:p>
        </p:txBody>
      </p:sp>
    </p:spTree>
    <p:extLst>
      <p:ext uri="{BB962C8B-B14F-4D97-AF65-F5344CB8AC3E}">
        <p14:creationId xmlns:p14="http://schemas.microsoft.com/office/powerpoint/2010/main" val="1735751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5365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Other greenhouse gases add to warming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066800"/>
            <a:ext cx="8610600" cy="457835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smtClean="0">
                <a:cs typeface="+mn-cs"/>
              </a:rPr>
              <a:t>Methane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fossil fuel deposits, livestock, </a:t>
            </a:r>
            <a:br>
              <a:rPr lang="en-US" smtClean="0"/>
            </a:br>
            <a:r>
              <a:rPr lang="en-US" smtClean="0"/>
              <a:t>landfills, and crops such as rice</a:t>
            </a:r>
          </a:p>
          <a:p>
            <a:pPr eaLnBrk="1" hangingPunct="1">
              <a:defRPr/>
            </a:pPr>
            <a:r>
              <a:rPr lang="en-US" u="sng" smtClean="0">
                <a:cs typeface="+mn-cs"/>
              </a:rPr>
              <a:t>Nitrous oxide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feedlots, chemical manufacturing plants, auto emissions, and synthetic nitrogen fertilizers</a:t>
            </a:r>
          </a:p>
          <a:p>
            <a:pPr eaLnBrk="1" hangingPunct="1">
              <a:defRPr/>
            </a:pPr>
            <a:r>
              <a:rPr lang="en-US" u="sng" smtClean="0">
                <a:cs typeface="+mn-cs"/>
              </a:rPr>
              <a:t>Ozone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risen due to photochemical smog</a:t>
            </a:r>
          </a:p>
          <a:p>
            <a:pPr lvl="1" eaLnBrk="1" hangingPunct="1">
              <a:defRPr/>
            </a:pPr>
            <a:endParaRPr lang="en-US" smtClean="0"/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20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420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Other greenhouse gases add to warming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092200"/>
            <a:ext cx="8788400" cy="501015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Halocarbon gases (CFCs</a:t>
            </a:r>
            <a:r>
              <a:rPr lang="en-US" dirty="0" smtClean="0">
                <a:cs typeface="+mn-cs"/>
              </a:rPr>
              <a:t>) = </a:t>
            </a:r>
          </a:p>
          <a:p>
            <a:pPr lvl="1" eaLnBrk="1" hangingPunct="1">
              <a:defRPr/>
            </a:pPr>
            <a:r>
              <a:rPr lang="en-US" dirty="0" smtClean="0"/>
              <a:t>are declining due to the Montreal Protocol</a:t>
            </a:r>
          </a:p>
          <a:p>
            <a:pPr lvl="1" eaLnBrk="1" hangingPunct="1">
              <a:defRPr/>
            </a:pPr>
            <a:r>
              <a:rPr lang="en-US" dirty="0" smtClean="0"/>
              <a:t>Most potent GHG</a:t>
            </a:r>
          </a:p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Water vapor</a:t>
            </a:r>
            <a:r>
              <a:rPr lang="en-US" dirty="0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dirty="0" smtClean="0"/>
              <a:t>the most abundant greenhouse gas and contributes most to the greenhouse effect</a:t>
            </a:r>
          </a:p>
          <a:p>
            <a:pPr lvl="1" eaLnBrk="1" hangingPunct="1">
              <a:defRPr/>
            </a:pPr>
            <a:r>
              <a:rPr lang="en-US" dirty="0" smtClean="0"/>
              <a:t>Could increase cloudiness, which might slow global warming by reflecting more solar radiation back into space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17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600325"/>
            <a:ext cx="8788400" cy="19939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What is your view of climate change and global warming?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Work on your atmosphere lab report (due tomorrow)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559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U.S. emissions of major greenhouse gases</a:t>
            </a:r>
          </a:p>
        </p:txBody>
      </p:sp>
      <p:pic>
        <p:nvPicPr>
          <p:cNvPr id="78852" name="Picture 4" descr="18_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322513"/>
            <a:ext cx="7848600" cy="371951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462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5575"/>
            <a:ext cx="8763000" cy="5365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Aerosols may exert a cooling effect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712788"/>
            <a:ext cx="8610600" cy="517525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cs typeface="+mn-cs"/>
              </a:rPr>
              <a:t>Aerosols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microscopic droplets and particles that have either a warming or cooling effect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Soot, or black carbon aerosols, cause warming by absorbing solar energy </a:t>
            </a:r>
          </a:p>
          <a:p>
            <a:pPr lvl="1" eaLnBrk="1" hangingPunct="1">
              <a:defRPr/>
            </a:pPr>
            <a:r>
              <a:rPr lang="en-US" smtClean="0"/>
              <a:t>But, most tropospheric aerosols cool the atmosphere by reflecting the Sun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rays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Sulfate aerosols produced by fossil fuel combustion may slow global warming, at least in the short term</a:t>
            </a:r>
          </a:p>
          <a:p>
            <a:pPr lvl="1" eaLnBrk="1" hangingPunct="1">
              <a:defRPr/>
            </a:pPr>
            <a:r>
              <a:rPr lang="en-US" smtClean="0"/>
              <a:t>Volcanic eruptions reduce sunlight reaching the earth and cool the Earth</a:t>
            </a:r>
          </a:p>
        </p:txBody>
      </p:sp>
    </p:spTree>
    <p:extLst>
      <p:ext uri="{BB962C8B-B14F-4D97-AF65-F5344CB8AC3E}">
        <p14:creationId xmlns:p14="http://schemas.microsoft.com/office/powerpoint/2010/main" val="4151651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534400" cy="10731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Radiative forcing expresses change in energy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1374775"/>
            <a:ext cx="5410200" cy="44370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>
                <a:cs typeface="+mn-cs"/>
              </a:rPr>
              <a:t>Scientists estimate the influence of factors over Earth</a:t>
            </a:r>
            <a:r>
              <a:rPr lang="ja-JP" altLang="en-US" sz="2400" smtClean="0">
                <a:latin typeface="Arial"/>
                <a:cs typeface="+mn-cs"/>
              </a:rPr>
              <a:t>’</a:t>
            </a:r>
            <a:r>
              <a:rPr lang="en-US" sz="2400" smtClean="0">
                <a:cs typeface="+mn-cs"/>
              </a:rPr>
              <a:t>s energy balance</a:t>
            </a:r>
          </a:p>
          <a:p>
            <a:pPr eaLnBrk="1" hangingPunct="1">
              <a:defRPr/>
            </a:pPr>
            <a:r>
              <a:rPr lang="en-US" sz="2400" b="1" smtClean="0">
                <a:cs typeface="+mn-cs"/>
              </a:rPr>
              <a:t>Radiative forcing</a:t>
            </a:r>
            <a:r>
              <a:rPr lang="en-US" sz="2400" i="1" smtClean="0">
                <a:cs typeface="+mn-cs"/>
              </a:rPr>
              <a:t> </a:t>
            </a:r>
            <a:r>
              <a:rPr lang="en-US" sz="2400" smtClean="0">
                <a:cs typeface="+mn-cs"/>
              </a:rPr>
              <a:t>= </a:t>
            </a:r>
          </a:p>
          <a:p>
            <a:pPr lvl="1" eaLnBrk="1" hangingPunct="1">
              <a:defRPr/>
            </a:pPr>
            <a:r>
              <a:rPr lang="en-US" sz="2400" smtClean="0"/>
              <a:t>the amount of change in energy that a given factor causes</a:t>
            </a:r>
            <a:endParaRPr lang="en-US" sz="2400" i="1" smtClean="0"/>
          </a:p>
          <a:p>
            <a:pPr lvl="1" eaLnBrk="1" hangingPunct="1">
              <a:defRPr/>
            </a:pPr>
            <a:r>
              <a:rPr lang="en-US" sz="2400" smtClean="0"/>
              <a:t>Positive forcing warms the surface; negative forcing cools it</a:t>
            </a:r>
          </a:p>
          <a:p>
            <a:pPr eaLnBrk="1" hangingPunct="1">
              <a:defRPr/>
            </a:pPr>
            <a:r>
              <a:rPr lang="en-US" sz="2400" smtClean="0">
                <a:cs typeface="+mn-cs"/>
              </a:rPr>
              <a:t>Compared with the pre-industrial Earth,  Earth is experiencing radiative forcing of 1.6 watts/m</a:t>
            </a:r>
            <a:r>
              <a:rPr lang="en-US" sz="2400" baseline="30000" smtClean="0">
                <a:cs typeface="+mn-cs"/>
              </a:rPr>
              <a:t>2</a:t>
            </a:r>
          </a:p>
          <a:p>
            <a:pPr lvl="1" eaLnBrk="1" hangingPunct="1">
              <a:defRPr/>
            </a:pPr>
            <a:r>
              <a:rPr lang="en-US" sz="2400" smtClean="0"/>
              <a:t>Enough to alter the climate</a:t>
            </a:r>
          </a:p>
        </p:txBody>
      </p:sp>
      <p:pic>
        <p:nvPicPr>
          <p:cNvPr id="35843" name="Picture 5" descr="18_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3643313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639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36867" name="Picture 5" descr="18_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8"/>
            <a:ext cx="6248400" cy="6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714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534400" cy="5365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Milankovitch cycles influence climate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820738"/>
            <a:ext cx="5181600" cy="5216525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cs typeface="+mn-cs"/>
              </a:rPr>
              <a:t>Milankovitch cycles</a:t>
            </a:r>
            <a:r>
              <a:rPr lang="en-US" smtClean="0">
                <a:cs typeface="+mn-cs"/>
              </a:rPr>
              <a:t> = </a:t>
            </a:r>
          </a:p>
          <a:p>
            <a:pPr lvl="1" eaLnBrk="1" hangingPunct="1">
              <a:defRPr/>
            </a:pPr>
            <a:r>
              <a:rPr lang="en-US" smtClean="0"/>
              <a:t>periodic changes in Earth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rotation and orbit around the Sun</a:t>
            </a:r>
          </a:p>
          <a:p>
            <a:pPr lvl="1" eaLnBrk="1" hangingPunct="1">
              <a:defRPr/>
            </a:pPr>
            <a:r>
              <a:rPr lang="en-US" smtClean="0"/>
              <a:t>Alter the way solar radiation is distributed over Earth</a:t>
            </a:r>
            <a:r>
              <a:rPr lang="ja-JP" altLang="en-US" smtClean="0">
                <a:latin typeface="Arial"/>
              </a:rPr>
              <a:t>’</a:t>
            </a:r>
            <a:r>
              <a:rPr lang="en-US" smtClean="0"/>
              <a:t>s surface</a:t>
            </a:r>
          </a:p>
          <a:p>
            <a:pPr lvl="1" eaLnBrk="1" hangingPunct="1">
              <a:defRPr/>
            </a:pPr>
            <a:r>
              <a:rPr lang="en-US" smtClean="0"/>
              <a:t>By modifying patterns of atmospheric heating, these cycles trigger long-term climate variation such as periodic glaciation</a:t>
            </a:r>
          </a:p>
        </p:txBody>
      </p:sp>
      <p:pic>
        <p:nvPicPr>
          <p:cNvPr id="37891" name="Picture 5" descr="18_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1447800"/>
            <a:ext cx="357663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001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5/17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1673160"/>
            <a:ext cx="8788400" cy="384823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cycle causes natural climate change?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climate </a:t>
            </a:r>
            <a:r>
              <a:rPr lang="en-US" dirty="0" smtClean="0"/>
              <a:t>discussion</a:t>
            </a:r>
          </a:p>
          <a:p>
            <a:pPr lvl="1">
              <a:defRPr/>
            </a:pPr>
            <a:r>
              <a:rPr lang="en-US" dirty="0" smtClean="0"/>
              <a:t>Friday…turn in</a:t>
            </a:r>
          </a:p>
          <a:p>
            <a:pPr lvl="2">
              <a:defRPr/>
            </a:pPr>
            <a:r>
              <a:rPr lang="en-US" dirty="0" smtClean="0"/>
              <a:t>Study Guide</a:t>
            </a:r>
          </a:p>
          <a:p>
            <a:pPr lvl="2">
              <a:defRPr/>
            </a:pPr>
            <a:r>
              <a:rPr lang="en-US" dirty="0" smtClean="0"/>
              <a:t>ATB’s</a:t>
            </a: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55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38915" name="Picture 4" descr="18_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990600"/>
            <a:ext cx="54006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197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10731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Solar output and ocean absorption influence climate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788400" cy="4473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smtClean="0">
                <a:cs typeface="+mn-cs"/>
              </a:rPr>
              <a:t>Solar output</a:t>
            </a:r>
            <a:r>
              <a:rPr lang="en-US" sz="2400" smtClean="0">
                <a:cs typeface="+mn-cs"/>
              </a:rPr>
              <a:t> = drives temperature change on Earth</a:t>
            </a:r>
            <a:r>
              <a:rPr lang="ja-JP" altLang="en-US" sz="2400" smtClean="0">
                <a:latin typeface="Arial"/>
                <a:cs typeface="+mn-cs"/>
              </a:rPr>
              <a:t>’</a:t>
            </a:r>
            <a:r>
              <a:rPr lang="en-US" sz="2400" smtClean="0">
                <a:cs typeface="+mn-cs"/>
              </a:rPr>
              <a:t>s surface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The Sun varies in the radiation it emits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Variation in solar energy (i.e., solar flares) has not been great enough to change Earth</a:t>
            </a:r>
            <a:r>
              <a:rPr lang="ja-JP" altLang="en-US" sz="2400" smtClean="0">
                <a:latin typeface="Arial"/>
              </a:rPr>
              <a:t>’</a:t>
            </a:r>
            <a:r>
              <a:rPr lang="en-US" sz="2400" smtClean="0"/>
              <a:t>s temperature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smtClean="0">
                <a:cs typeface="+mn-cs"/>
              </a:rPr>
              <a:t>Ocean absorption = </a:t>
            </a:r>
            <a:r>
              <a:rPr lang="en-US" sz="2400" smtClean="0">
                <a:cs typeface="+mn-cs"/>
              </a:rPr>
              <a:t>the ocean holds 50 times more carbon than the atmosphere and absorbs it from the atmosphere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Carbon absorption by the oceans is slowing global warming but not preventing it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smtClean="0"/>
              <a:t>Warmer oceans absorb less CO</a:t>
            </a:r>
            <a:r>
              <a:rPr lang="en-US" sz="2400" baseline="-25000" smtClean="0"/>
              <a:t>2</a:t>
            </a:r>
            <a:r>
              <a:rPr lang="en-US" sz="2400" smtClean="0"/>
              <a:t> because gases are less soluble in warmer water – a positive feedback effect that accelerates warming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421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10731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Ocean circulation and ENSO influence climate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458200" cy="2209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smtClean="0">
                <a:cs typeface="+mn-cs"/>
              </a:rPr>
              <a:t>Ocean circulation</a:t>
            </a:r>
            <a:r>
              <a:rPr lang="en-US" sz="2400" smtClean="0">
                <a:cs typeface="+mn-cs"/>
              </a:rPr>
              <a:t> = ocean water exchanges tremendous amounts of heat with the atmosphere, and ocean currents move energy from place to place</a:t>
            </a:r>
          </a:p>
          <a:p>
            <a:pPr eaLnBrk="1" hangingPunct="1">
              <a:defRPr/>
            </a:pPr>
            <a:r>
              <a:rPr lang="en-US" sz="2400" b="1" smtClean="0">
                <a:cs typeface="+mn-cs"/>
              </a:rPr>
              <a:t>El Ni</a:t>
            </a:r>
            <a:r>
              <a:rPr lang="en-US" sz="2400" b="1" smtClean="0">
                <a:cs typeface="Times New Roman" charset="0"/>
              </a:rPr>
              <a:t>ñ</a:t>
            </a:r>
            <a:r>
              <a:rPr lang="en-US" sz="2400" b="1" smtClean="0">
                <a:cs typeface="+mn-cs"/>
              </a:rPr>
              <a:t>o-southern oscillation (ENSO)</a:t>
            </a:r>
            <a:r>
              <a:rPr lang="en-US" sz="2400" smtClean="0">
                <a:cs typeface="+mn-cs"/>
              </a:rPr>
              <a:t> = a systematic shift in atmospheric pressure, sea surface temperature, and ocean circulation in the tropical Pacific</a:t>
            </a:r>
          </a:p>
        </p:txBody>
      </p:sp>
      <p:pic>
        <p:nvPicPr>
          <p:cNvPr id="40963" name="Picture 5" descr="18_0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3108325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7" descr="18_06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14800"/>
            <a:ext cx="31083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009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1987" name="Picture 5" descr="18_0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4267200" cy="412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7" descr="18_06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16263"/>
            <a:ext cx="4859338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797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233613"/>
            <a:ext cx="8788400" cy="27273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are three greenhouse gasses?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Online assignment</a:t>
            </a:r>
          </a:p>
          <a:p>
            <a:pPr lvl="1">
              <a:defRPr/>
            </a:pPr>
            <a:r>
              <a:rPr lang="en-US" dirty="0" smtClean="0"/>
              <a:t>Trees next week</a:t>
            </a:r>
          </a:p>
          <a:p>
            <a:pPr lvl="1">
              <a:defRPr/>
            </a:pPr>
            <a:r>
              <a:rPr lang="en-US" smtClean="0"/>
              <a:t>One more lab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29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El Ni</a:t>
            </a:r>
            <a:r>
              <a:rPr lang="en-US" smtClean="0">
                <a:cs typeface="Times New Roman" charset="0"/>
              </a:rPr>
              <a:t>ñ</a:t>
            </a:r>
            <a:r>
              <a:rPr lang="en-US" smtClean="0">
                <a:cs typeface="+mj-cs"/>
              </a:rPr>
              <a:t>o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819150"/>
            <a:ext cx="8788400" cy="55594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Normally, winds blow from east to west along the equator, from high to low pressure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Westward-moving surface waters allow nutrient-rich upwelling along the coast of Peru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ENSO occurs when air pressure increases in the western Pacific and decreases in the eastern Pacific, causing the equatorial winds to weaken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Water flows eastward, suppressing upwellings, shutting down delivery of nutrients that support aquatic life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Coastal industries are devastated, global weather is changed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La Ni</a:t>
            </a:r>
            <a:r>
              <a:rPr lang="en-US" smtClean="0">
                <a:cs typeface="Times New Roman" charset="0"/>
              </a:rPr>
              <a:t>ñ</a:t>
            </a:r>
            <a:r>
              <a:rPr lang="en-US" smtClean="0">
                <a:cs typeface="+mj-cs"/>
              </a:rPr>
              <a:t>a events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1447800"/>
            <a:ext cx="8788400" cy="38512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The opposite of El Ni</a:t>
            </a:r>
            <a:r>
              <a:rPr lang="en-US" smtClean="0">
                <a:cs typeface="Times New Roman" charset="0"/>
              </a:rPr>
              <a:t>ñ</a:t>
            </a:r>
            <a:r>
              <a:rPr lang="en-US" smtClean="0">
                <a:cs typeface="+mn-cs"/>
              </a:rPr>
              <a:t>o events</a:t>
            </a:r>
          </a:p>
          <a:p>
            <a:pPr lvl="1" eaLnBrk="1" hangingPunct="1">
              <a:defRPr/>
            </a:pPr>
            <a:r>
              <a:rPr lang="en-US" smtClean="0"/>
              <a:t>Cold surface waters extend far westward in the equatorial Pacific and weather patterns are affected in opposite ways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ENSO cycles are periodic, occurring every 2-8 years</a:t>
            </a:r>
          </a:p>
          <a:p>
            <a:pPr lvl="1" eaLnBrk="1" hangingPunct="1">
              <a:defRPr/>
            </a:pPr>
            <a:r>
              <a:rPr lang="en-US" smtClean="0"/>
              <a:t>Globally warming air and sea temperatures may be increasing their frequency and strength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423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Thermohaline circulation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7772400" cy="5559425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cs typeface="+mn-cs"/>
              </a:rPr>
              <a:t>Thermohaline circulation</a:t>
            </a:r>
            <a:r>
              <a:rPr lang="en-US" smtClean="0">
                <a:cs typeface="+mn-cs"/>
              </a:rPr>
              <a:t> = a worldwide current system in which warmer, fresher water moves along the surface; and colder, saltier water moves deep beneath the surface	</a:t>
            </a:r>
          </a:p>
          <a:p>
            <a:pPr lvl="1" eaLnBrk="1" hangingPunct="1">
              <a:defRPr/>
            </a:pPr>
            <a:r>
              <a:rPr lang="en-US" smtClean="0"/>
              <a:t>Warm surface water carries heat to Europe</a:t>
            </a:r>
          </a:p>
          <a:p>
            <a:pPr lvl="1" eaLnBrk="1" hangingPunct="1">
              <a:defRPr/>
            </a:pPr>
            <a:r>
              <a:rPr lang="en-US" b="1" smtClean="0"/>
              <a:t>North American Deep Water</a:t>
            </a:r>
            <a:r>
              <a:rPr lang="en-US" smtClean="0"/>
              <a:t> (NADW) = the deep portion of the thermohaline circulation, consisting of dense, cool water that sinks</a:t>
            </a:r>
          </a:p>
          <a:p>
            <a:pPr lvl="1" eaLnBrk="1" hangingPunct="1">
              <a:defRPr/>
            </a:pPr>
            <a:r>
              <a:rPr lang="en-US" smtClean="0"/>
              <a:t>Interrupting the thermohaline circulation could trigger rapid climate change</a:t>
            </a:r>
          </a:p>
          <a:p>
            <a:pPr lvl="1" eaLnBrk="1" hangingPunct="1"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603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NADW is vulnerable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62000"/>
            <a:ext cx="8229600" cy="35083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If Greenland</a:t>
            </a:r>
            <a:r>
              <a:rPr lang="ja-JP" altLang="en-US" smtClean="0">
                <a:latin typeface="Arial"/>
                <a:cs typeface="+mn-cs"/>
              </a:rPr>
              <a:t>’</a:t>
            </a:r>
            <a:r>
              <a:rPr lang="en-US" smtClean="0">
                <a:cs typeface="+mn-cs"/>
              </a:rPr>
              <a:t>s ice melts, freshwater runoff would dilute ocean waters, making them less dense, and stopping NADW</a:t>
            </a:r>
          </a:p>
          <a:p>
            <a:pPr lvl="1" eaLnBrk="1" hangingPunct="1">
              <a:defRPr/>
            </a:pPr>
            <a:r>
              <a:rPr lang="en-US" smtClean="0"/>
              <a:t>Some data suggest thermohaline circulation is slowing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Europe would rapidly cool, as shown in </a:t>
            </a:r>
            <a:r>
              <a:rPr lang="en-US" i="1" smtClean="0">
                <a:cs typeface="+mn-cs"/>
              </a:rPr>
              <a:t>The Day After Tomorrow</a:t>
            </a:r>
            <a:r>
              <a:rPr lang="en-US" smtClean="0">
                <a:cs typeface="+mn-cs"/>
              </a:rPr>
              <a:t>, a movie which exaggerated the impacts</a:t>
            </a:r>
          </a:p>
        </p:txBody>
      </p:sp>
      <p:pic>
        <p:nvPicPr>
          <p:cNvPr id="46083" name="Picture 5" descr="18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038600"/>
            <a:ext cx="373380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645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228600" y="903288"/>
            <a:ext cx="8458200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350838" indent="-350838" eaLnBrk="1" hangingPunct="1">
              <a:lnSpc>
                <a:spcPct val="90000"/>
              </a:lnSpc>
              <a:spcBef>
                <a:spcPct val="40000"/>
              </a:spcBef>
              <a:buClr>
                <a:srgbClr val="006600"/>
              </a:buClr>
              <a:buFont typeface="Times New Roman" charset="0"/>
              <a:buChar char="•"/>
              <a:tabLst>
                <a:tab pos="339725" algn="l"/>
              </a:tabLst>
              <a:defRPr/>
            </a:pPr>
            <a:r>
              <a:rPr lang="en-US" sz="2400" b="1">
                <a:solidFill>
                  <a:schemeClr val="tx2"/>
                </a:solidFill>
                <a:cs typeface="+mn-cs"/>
              </a:rPr>
              <a:t>Proxy indicators = </a:t>
            </a:r>
            <a:r>
              <a:rPr lang="en-US" sz="2400">
                <a:solidFill>
                  <a:schemeClr val="tx2"/>
                </a:solidFill>
                <a:cs typeface="+mn-cs"/>
              </a:rPr>
              <a:t>types of indirect evidence that serve as substitutes for direct measurements </a:t>
            </a:r>
          </a:p>
          <a:p>
            <a:pPr marL="808038" lvl="1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" charset="0"/>
              <a:buChar char="-"/>
              <a:tabLst>
                <a:tab pos="339725" algn="l"/>
              </a:tabLst>
              <a:defRPr/>
            </a:pPr>
            <a:r>
              <a:rPr lang="en-US" sz="2400">
                <a:solidFill>
                  <a:schemeClr val="tx2"/>
                </a:solidFill>
                <a:cs typeface="+mn-cs"/>
              </a:rPr>
              <a:t>Shed light on past climate</a:t>
            </a:r>
          </a:p>
          <a:p>
            <a:pPr marL="808038" lvl="1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" charset="0"/>
              <a:buChar char="-"/>
              <a:tabLst>
                <a:tab pos="339725" algn="l"/>
              </a:tabLst>
              <a:defRPr/>
            </a:pPr>
            <a:r>
              <a:rPr lang="en-US" sz="2400">
                <a:solidFill>
                  <a:schemeClr val="tx2"/>
                </a:solidFill>
                <a:cs typeface="+mn-cs"/>
              </a:rPr>
              <a:t>Ice caps, ice sheets, and glaciers hold clues to Earth</a:t>
            </a:r>
            <a:r>
              <a:rPr lang="ja-JP" altLang="en-US" sz="2400">
                <a:solidFill>
                  <a:schemeClr val="tx2"/>
                </a:solidFill>
                <a:latin typeface="Arial"/>
                <a:cs typeface="+mn-cs"/>
              </a:rPr>
              <a:t>’</a:t>
            </a:r>
            <a:r>
              <a:rPr lang="en-US" sz="2400">
                <a:solidFill>
                  <a:schemeClr val="tx2"/>
                </a:solidFill>
                <a:cs typeface="+mn-cs"/>
              </a:rPr>
              <a:t>s climate</a:t>
            </a:r>
          </a:p>
          <a:p>
            <a:pPr marL="808038" lvl="1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" charset="0"/>
              <a:buChar char="-"/>
              <a:tabLst>
                <a:tab pos="339725" algn="l"/>
              </a:tabLst>
              <a:defRPr/>
            </a:pPr>
            <a:r>
              <a:rPr lang="en-US" sz="2400">
                <a:solidFill>
                  <a:schemeClr val="tx2"/>
                </a:solidFill>
                <a:cs typeface="+mn-cs"/>
              </a:rPr>
              <a:t>Trapped bubbles in ice cores show atmospheric composition, greenhouse gas concentration, 	temperature trends, snowfall, solar activity, and frequency of fires	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228600" y="228600"/>
            <a:ext cx="86868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sz="3200" b="1">
                <a:solidFill>
                  <a:srgbClr val="003399"/>
                </a:solidFill>
                <a:latin typeface="Arial" charset="0"/>
                <a:cs typeface="+mn-cs"/>
              </a:rPr>
              <a:t>Proxy indicators tell us about the past</a:t>
            </a:r>
          </a:p>
        </p:txBody>
      </p:sp>
      <p:pic>
        <p:nvPicPr>
          <p:cNvPr id="47107" name="Picture 6" descr="18_08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38600"/>
            <a:ext cx="4191000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7" descr="18_0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2519363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255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More proxy indicators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46250"/>
            <a:ext cx="8458200" cy="42354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2"/>
                </a:solidFill>
                <a:cs typeface="+mn-cs"/>
              </a:rPr>
              <a:t>Cores in sediment beds preserve pollen grains and other plant remnants </a:t>
            </a:r>
          </a:p>
          <a:p>
            <a:pPr eaLnBrk="1" hangingPunct="1">
              <a:defRPr/>
            </a:pPr>
            <a:r>
              <a:rPr lang="en-US" smtClean="0">
                <a:solidFill>
                  <a:schemeClr val="tx2"/>
                </a:solidFill>
                <a:cs typeface="+mn-cs"/>
              </a:rPr>
              <a:t>Tree rings indicate age, wetness of the season, droughts, and seasonal growth</a:t>
            </a:r>
          </a:p>
          <a:p>
            <a:pPr eaLnBrk="1" hangingPunct="1">
              <a:defRPr/>
            </a:pPr>
            <a:r>
              <a:rPr lang="en-US" smtClean="0">
                <a:solidFill>
                  <a:schemeClr val="tx2"/>
                </a:solidFill>
                <a:cs typeface="+mn-cs"/>
              </a:rPr>
              <a:t>Researchers also gather data on past ocean conditions from coral reefs</a:t>
            </a:r>
          </a:p>
          <a:p>
            <a:pPr eaLnBrk="1" hangingPunct="1">
              <a:defRPr/>
            </a:pPr>
            <a:r>
              <a:rPr lang="en-US" smtClean="0">
                <a:solidFill>
                  <a:schemeClr val="tx2"/>
                </a:solidFill>
                <a:cs typeface="+mn-cs"/>
              </a:rPr>
              <a:t>Scientists need to combine multiple records to get a global perspective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598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68288" y="180975"/>
            <a:ext cx="8685212" cy="939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>
                <a:cs typeface="+mj-cs"/>
              </a:rPr>
              <a:t>Direct atmospheric sampling tells us about the present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2728913"/>
            <a:ext cx="4313237" cy="1735137"/>
          </a:xfrm>
        </p:spPr>
        <p:txBody>
          <a:bodyPr/>
          <a:lstStyle/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400" i="1" smtClean="0">
                <a:cs typeface="+mn-cs"/>
              </a:rPr>
              <a:t>Trends in atmospheric concentrations of carbon dioxide show that concentrations have increased from 315 ppm to 383 ppm</a:t>
            </a:r>
          </a:p>
        </p:txBody>
      </p:sp>
      <p:pic>
        <p:nvPicPr>
          <p:cNvPr id="49155" name="Picture 5" descr="18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3675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964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Models help us understand climate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1676400"/>
            <a:ext cx="4648200" cy="3852863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US" sz="2400" b="1" smtClean="0">
                <a:cs typeface="+mn-cs"/>
              </a:rPr>
              <a:t>Coupled general circulation model (climate models)</a:t>
            </a:r>
            <a:r>
              <a:rPr lang="en-US" sz="2400" smtClean="0">
                <a:cs typeface="+mn-cs"/>
              </a:rPr>
              <a:t> = programs that combine what is known about atmospheric circulation, ocean circulation, atmosphere-ocean interactions, and feedback mechanisms to simulate climate processes </a:t>
            </a:r>
            <a:endParaRPr lang="en-US" sz="3200" smtClean="0">
              <a:cs typeface="+mn-cs"/>
            </a:endParaRPr>
          </a:p>
          <a:p>
            <a:pPr lvl="1" eaLnBrk="1" hangingPunct="1">
              <a:defRPr/>
            </a:pPr>
            <a:r>
              <a:rPr lang="en-US" sz="2400" smtClean="0"/>
              <a:t>These models are becoming more reliable in predicting climate change</a:t>
            </a:r>
          </a:p>
        </p:txBody>
      </p:sp>
      <p:pic>
        <p:nvPicPr>
          <p:cNvPr id="50179" name="Picture 5" descr="18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426720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274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5" descr="18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90600"/>
            <a:ext cx="5181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Results from three simulations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671638"/>
            <a:ext cx="4800600" cy="38512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Figure (a) shows natural climate factors only</a:t>
            </a:r>
          </a:p>
          <a:p>
            <a:pPr lvl="1" eaLnBrk="1" hangingPunct="1">
              <a:defRPr/>
            </a:pPr>
            <a:r>
              <a:rPr lang="en-US" smtClean="0"/>
              <a:t>Volcanoes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Figure (b) shows only human factors</a:t>
            </a:r>
          </a:p>
          <a:p>
            <a:pPr lvl="1" eaLnBrk="1" hangingPunct="1">
              <a:defRPr/>
            </a:pPr>
            <a:r>
              <a:rPr lang="en-US" smtClean="0"/>
              <a:t>Emissions of greenhouse gases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Figure (c) shows both factors</a:t>
            </a:r>
          </a:p>
        </p:txBody>
      </p:sp>
    </p:spTree>
    <p:extLst>
      <p:ext uri="{BB962C8B-B14F-4D97-AF65-F5344CB8AC3E}">
        <p14:creationId xmlns:p14="http://schemas.microsoft.com/office/powerpoint/2010/main" val="200419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52227" name="Picture 5" descr="18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-17463"/>
            <a:ext cx="6096000" cy="672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772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5/9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794000"/>
            <a:ext cx="8788400" cy="16065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What is the average temperature on earth?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Continue with your climate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9669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229600" cy="5365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Current and future trends and impacts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0475"/>
            <a:ext cx="8229600" cy="5175250"/>
          </a:xfrm>
        </p:spPr>
        <p:txBody>
          <a:bodyPr/>
          <a:lstStyle/>
          <a:p>
            <a:pPr marL="228600" indent="-228600" eaLnBrk="1" hangingPunct="1">
              <a:buFont typeface="Times New Roman" charset="0"/>
              <a:buNone/>
              <a:defRPr/>
            </a:pPr>
            <a:r>
              <a:rPr lang="en-US" smtClean="0">
                <a:cs typeface="+mn-cs"/>
              </a:rPr>
              <a:t>Evidence that climate conditions have changed since industrialization has increased </a:t>
            </a:r>
          </a:p>
          <a:p>
            <a:pPr marL="228600" indent="-228600" eaLnBrk="1" hangingPunct="1">
              <a:buFont typeface="Times New Roman" charset="0"/>
              <a:buNone/>
              <a:defRPr/>
            </a:pPr>
            <a:endParaRPr lang="en-US" smtClean="0">
              <a:cs typeface="+mn-cs"/>
            </a:endParaRPr>
          </a:p>
          <a:p>
            <a:pPr marL="228600" indent="-228600" eaLnBrk="1" hangingPunct="1">
              <a:defRPr/>
            </a:pPr>
            <a:r>
              <a:rPr lang="en-US" b="1" smtClean="0">
                <a:cs typeface="+mn-cs"/>
              </a:rPr>
              <a:t>Intergovernmental Panel on Climate Change (IPCC)</a:t>
            </a:r>
          </a:p>
          <a:p>
            <a:pPr lvl="1" eaLnBrk="1" hangingPunct="1">
              <a:defRPr/>
            </a:pPr>
            <a:r>
              <a:rPr lang="en-US" smtClean="0"/>
              <a:t>An international panel of scientists and government officials established in 1988 </a:t>
            </a:r>
          </a:p>
          <a:p>
            <a:pPr lvl="1" eaLnBrk="1" hangingPunct="1">
              <a:defRPr/>
            </a:pPr>
            <a:r>
              <a:rPr lang="en-US" smtClean="0"/>
              <a:t>Has presented a series of reports on the synthesis of scientific information concerning climate change</a:t>
            </a:r>
          </a:p>
          <a:p>
            <a:pPr lvl="1" eaLnBrk="1" hangingPunct="1">
              <a:buFont typeface="Times" charset="0"/>
              <a:buNone/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03867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The fourth assessment report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935038"/>
            <a:ext cx="8788400" cy="53244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i="1" smtClean="0">
                <a:cs typeface="+mn-cs"/>
              </a:rPr>
              <a:t>Fourth Assessment Report (2007)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Consensus of scientific climate research from around the world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Summarizes thousands of studies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It documents observed trends in surface temperature, precipitation patterns, snow and ice cover, sea levels, storm intensity, etc.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Predicts future changes, addressing impacts of current and future climate change on wildlife, ecosystems, and human societies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Discusses possible strategies to pursue in response to climate change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180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116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200"/>
            <a:ext cx="9144000" cy="5334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z="2800" smtClean="0">
                <a:cs typeface="+mj-cs"/>
              </a:rPr>
              <a:t>Increased Albedo – more heat absorption by the ocean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85800"/>
            <a:ext cx="2286000" cy="5715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White ice reflects sun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Dark ocean absorbs sun, heating up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This causes more ice to melt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8842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09600"/>
            <a:ext cx="6858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09600"/>
            <a:ext cx="6858000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54550"/>
            <a:ext cx="6858000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967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>
                <a:cs typeface="+mj-cs"/>
              </a:rPr>
              <a:t>What are the effects of global warming?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14600"/>
            <a:ext cx="8788400" cy="26987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Decreased arctic ice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Increased albedo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Increased ocean temps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Melting glaciers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Sea-level Rise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Warming weather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Weather pattern shifts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Species extinction</a:t>
            </a:r>
          </a:p>
          <a:p>
            <a:pPr eaLnBrk="1" hangingPunct="1"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4800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anchorCtr="1"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What can be done?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60198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Population stabilization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Renewable energy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Energy conservation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Carbon Offsets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Methane recapture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Increase energy efficiency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Carbon trading systems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Stop deforestation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317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Ctr="1"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915400" cy="635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589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8382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Ways to slow warming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93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532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5" descr="18_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6310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309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72400" cy="1079500"/>
          </a:xfrm>
        </p:spPr>
      </p:pic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1066800"/>
            <a:ext cx="550545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03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50" y="0"/>
            <a:ext cx="6356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570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5/10 ATB -- NONE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89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781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0"/>
            <a:ext cx="46958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451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792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82725"/>
            <a:ext cx="7848600" cy="53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054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2794000"/>
            <a:ext cx="8788400" cy="16065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What is one easy way to identify a Sycamore???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Work on climate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791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cs typeface="+mj-cs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ID trees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Go to the fieldbio.wikispace.com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Click on </a:t>
            </a:r>
            <a:r>
              <a:rPr lang="ja-JP" altLang="en-US" smtClean="0">
                <a:latin typeface="Arial"/>
                <a:cs typeface="+mn-cs"/>
              </a:rPr>
              <a:t>“</a:t>
            </a:r>
            <a:r>
              <a:rPr lang="en-US" smtClean="0">
                <a:cs typeface="+mn-cs"/>
              </a:rPr>
              <a:t>Tree Identification</a:t>
            </a:r>
            <a:r>
              <a:rPr lang="ja-JP" altLang="en-US" smtClean="0">
                <a:latin typeface="Arial"/>
                <a:cs typeface="+mn-cs"/>
              </a:rPr>
              <a:t>”</a:t>
            </a:r>
            <a:r>
              <a:rPr lang="en-US" smtClean="0">
                <a:cs typeface="+mn-cs"/>
              </a:rPr>
              <a:t> on the left</a:t>
            </a:r>
          </a:p>
          <a:p>
            <a:pPr eaLnBrk="1" hangingPunct="1">
              <a:defRPr/>
            </a:pPr>
            <a:r>
              <a:rPr lang="en-US" smtClean="0">
                <a:cs typeface="+mn-cs"/>
              </a:rPr>
              <a:t>Open the powerpoint and use the book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759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990600"/>
            <a:ext cx="8788400" cy="51847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How does the greenhouse effect work?</a:t>
            </a:r>
          </a:p>
          <a:p>
            <a:pPr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Finish up canoe discussions (where? When? </a:t>
            </a:r>
            <a:r>
              <a:rPr lang="en-US" dirty="0" err="1" smtClean="0"/>
              <a:t>Etc</a:t>
            </a:r>
            <a:r>
              <a:rPr lang="en-US" smtClean="0"/>
              <a:t>)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Work on online climate assignment</a:t>
            </a:r>
          </a:p>
          <a:p>
            <a:pPr lvl="1">
              <a:defRPr/>
            </a:pPr>
            <a:r>
              <a:rPr lang="en-US" dirty="0" smtClean="0"/>
              <a:t>Climate test – Friday?</a:t>
            </a:r>
          </a:p>
          <a:p>
            <a:pPr lvl="1">
              <a:defRPr/>
            </a:pPr>
            <a:r>
              <a:rPr lang="en-US" u="sng" dirty="0" smtClean="0"/>
              <a:t>Rest of your life in this class</a:t>
            </a:r>
            <a:r>
              <a:rPr lang="en-US" dirty="0" smtClean="0"/>
              <a:t>:</a:t>
            </a:r>
          </a:p>
          <a:p>
            <a:pPr lvl="2">
              <a:defRPr/>
            </a:pPr>
            <a:r>
              <a:rPr lang="en-US" dirty="0" smtClean="0"/>
              <a:t>If you are taking the final – work on the review sheet</a:t>
            </a:r>
          </a:p>
          <a:p>
            <a:pPr lvl="2">
              <a:defRPr/>
            </a:pPr>
            <a:r>
              <a:rPr lang="en-US" dirty="0" smtClean="0"/>
              <a:t>If you are not taking the final – work on a lab (just to see how it goes)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468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1948</Words>
  <Application>Microsoft Macintosh PowerPoint</Application>
  <PresentationFormat>On-screen Show (4:3)</PresentationFormat>
  <Paragraphs>253</Paragraphs>
  <Slides>61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Office Theme</vt:lpstr>
      <vt:lpstr>PowerPoint Presentation</vt:lpstr>
      <vt:lpstr>PowerPoint Presentation</vt:lpstr>
      <vt:lpstr>5/7 ATB</vt:lpstr>
      <vt:lpstr>5/8 ATB</vt:lpstr>
      <vt:lpstr>5/9 ATB</vt:lpstr>
      <vt:lpstr>5/10 ATB -- NONE</vt:lpstr>
      <vt:lpstr>5/11 ATB</vt:lpstr>
      <vt:lpstr>PowerPoint Presentation</vt:lpstr>
      <vt:lpstr>5/15 ATB</vt:lpstr>
      <vt:lpstr>5/16 ATB</vt:lpstr>
      <vt:lpstr>PowerPoint Presentation</vt:lpstr>
      <vt:lpstr>This lecture will help you understand:</vt:lpstr>
      <vt:lpstr>Central Case:  Rising seas may flood the Maldives</vt:lpstr>
      <vt:lpstr>Our dynamic climate</vt:lpstr>
      <vt:lpstr>What is climate change?</vt:lpstr>
      <vt:lpstr>PowerPoint Presentation</vt:lpstr>
      <vt:lpstr>What are 3 important factors that affect climate?</vt:lpstr>
      <vt:lpstr>The fate of solar radiation</vt:lpstr>
      <vt:lpstr>Greenhouse gases warm the lower atmosphere</vt:lpstr>
      <vt:lpstr>Most abundant GHG?</vt:lpstr>
      <vt:lpstr>The greenhouse effect</vt:lpstr>
      <vt:lpstr>Greenhouse gases not equal in potency</vt:lpstr>
      <vt:lpstr>PowerPoint Presentation</vt:lpstr>
      <vt:lpstr>Carbon dioxide is of primary concern</vt:lpstr>
      <vt:lpstr>PowerPoint Presentation</vt:lpstr>
      <vt:lpstr>Keeling Curve</vt:lpstr>
      <vt:lpstr>What caused levels  of CO2 to increase?</vt:lpstr>
      <vt:lpstr>Other greenhouse gases add to warming</vt:lpstr>
      <vt:lpstr>Other greenhouse gases add to warming</vt:lpstr>
      <vt:lpstr>U.S. emissions of major greenhouse gases</vt:lpstr>
      <vt:lpstr>Aerosols may exert a cooling effect</vt:lpstr>
      <vt:lpstr>Radiative forcing expresses change in energy</vt:lpstr>
      <vt:lpstr>PowerPoint Presentation</vt:lpstr>
      <vt:lpstr>Milankovitch cycles influence climate</vt:lpstr>
      <vt:lpstr>5/17 ATB</vt:lpstr>
      <vt:lpstr>PowerPoint Presentation</vt:lpstr>
      <vt:lpstr>Solar output and ocean absorption influence climate </vt:lpstr>
      <vt:lpstr>Ocean circulation and ENSO influence climate</vt:lpstr>
      <vt:lpstr>PowerPoint Presentation</vt:lpstr>
      <vt:lpstr>El Niño</vt:lpstr>
      <vt:lpstr>La Niña events</vt:lpstr>
      <vt:lpstr>Thermohaline circulation</vt:lpstr>
      <vt:lpstr>NADW is vulnerable</vt:lpstr>
      <vt:lpstr>PowerPoint Presentation</vt:lpstr>
      <vt:lpstr>More proxy indicators</vt:lpstr>
      <vt:lpstr>Direct atmospheric sampling tells us about the present</vt:lpstr>
      <vt:lpstr>Models help us understand climate</vt:lpstr>
      <vt:lpstr>Results from three simulations</vt:lpstr>
      <vt:lpstr>PowerPoint Presentation</vt:lpstr>
      <vt:lpstr>Current and future trends and impacts</vt:lpstr>
      <vt:lpstr>The fourth assessment report</vt:lpstr>
      <vt:lpstr>Increased Albedo – more heat absorption by the ocean</vt:lpstr>
      <vt:lpstr>What are the effects of global warming?</vt:lpstr>
      <vt:lpstr>What can be done?</vt:lpstr>
      <vt:lpstr>PowerPoint Presentation</vt:lpstr>
      <vt:lpstr>Ways to slow warming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dhakim</dc:creator>
  <cp:lastModifiedBy>dhakim</cp:lastModifiedBy>
  <cp:revision>1</cp:revision>
  <dcterms:created xsi:type="dcterms:W3CDTF">2012-05-17T18:22:19Z</dcterms:created>
  <dcterms:modified xsi:type="dcterms:W3CDTF">2012-05-17T18:24:37Z</dcterms:modified>
</cp:coreProperties>
</file>